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a Capobianco" initials="MC" lastIdx="2" clrIdx="0">
    <p:extLst>
      <p:ext uri="{19B8F6BF-5375-455C-9EA6-DF929625EA0E}">
        <p15:presenceInfo xmlns:p15="http://schemas.microsoft.com/office/powerpoint/2012/main" userId="78efaad6b482799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CB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60" autoAdjust="0"/>
    <p:restoredTop sz="94660"/>
  </p:normalViewPr>
  <p:slideViewPr>
    <p:cSldViewPr>
      <p:cViewPr>
        <p:scale>
          <a:sx n="120" d="100"/>
          <a:sy n="120" d="100"/>
        </p:scale>
        <p:origin x="634" y="-137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E1EAB95-EE6F-4500-A347-1E7A379FE3D5}"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9B7AB-506F-44E7-BABB-0557EC64F79C}" type="slidenum">
              <a:rPr lang="en-US" smtClean="0"/>
              <a:pPr/>
              <a:t>‹#›</a:t>
            </a:fld>
            <a:endParaRPr lang="en-US"/>
          </a:p>
        </p:txBody>
      </p:sp>
    </p:spTree>
    <p:extLst>
      <p:ext uri="{BB962C8B-B14F-4D97-AF65-F5344CB8AC3E}">
        <p14:creationId xmlns:p14="http://schemas.microsoft.com/office/powerpoint/2010/main" val="4011810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1EAB95-EE6F-4500-A347-1E7A379FE3D5}"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9B7AB-506F-44E7-BABB-0557EC64F79C}" type="slidenum">
              <a:rPr lang="en-US" smtClean="0"/>
              <a:pPr/>
              <a:t>‹#›</a:t>
            </a:fld>
            <a:endParaRPr lang="en-US"/>
          </a:p>
        </p:txBody>
      </p:sp>
    </p:spTree>
    <p:extLst>
      <p:ext uri="{BB962C8B-B14F-4D97-AF65-F5344CB8AC3E}">
        <p14:creationId xmlns:p14="http://schemas.microsoft.com/office/powerpoint/2010/main" val="1900783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1EAB95-EE6F-4500-A347-1E7A379FE3D5}"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9B7AB-506F-44E7-BABB-0557EC64F79C}" type="slidenum">
              <a:rPr lang="en-US" smtClean="0"/>
              <a:pPr/>
              <a:t>‹#›</a:t>
            </a:fld>
            <a:endParaRPr lang="en-US"/>
          </a:p>
        </p:txBody>
      </p:sp>
    </p:spTree>
    <p:extLst>
      <p:ext uri="{BB962C8B-B14F-4D97-AF65-F5344CB8AC3E}">
        <p14:creationId xmlns:p14="http://schemas.microsoft.com/office/powerpoint/2010/main" val="2942981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1EAB95-EE6F-4500-A347-1E7A379FE3D5}"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9B7AB-506F-44E7-BABB-0557EC64F79C}" type="slidenum">
              <a:rPr lang="en-US" smtClean="0"/>
              <a:pPr/>
              <a:t>‹#›</a:t>
            </a:fld>
            <a:endParaRPr lang="en-US"/>
          </a:p>
        </p:txBody>
      </p:sp>
    </p:spTree>
    <p:extLst>
      <p:ext uri="{BB962C8B-B14F-4D97-AF65-F5344CB8AC3E}">
        <p14:creationId xmlns:p14="http://schemas.microsoft.com/office/powerpoint/2010/main" val="1299561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1EAB95-EE6F-4500-A347-1E7A379FE3D5}"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9B7AB-506F-44E7-BABB-0557EC64F79C}" type="slidenum">
              <a:rPr lang="en-US" smtClean="0"/>
              <a:pPr/>
              <a:t>‹#›</a:t>
            </a:fld>
            <a:endParaRPr lang="en-US"/>
          </a:p>
        </p:txBody>
      </p:sp>
    </p:spTree>
    <p:extLst>
      <p:ext uri="{BB962C8B-B14F-4D97-AF65-F5344CB8AC3E}">
        <p14:creationId xmlns:p14="http://schemas.microsoft.com/office/powerpoint/2010/main" val="3458604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E1EAB95-EE6F-4500-A347-1E7A379FE3D5}" type="datetimeFigureOut">
              <a:rPr lang="en-US" smtClean="0"/>
              <a:pPr/>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A9B7AB-506F-44E7-BABB-0557EC64F79C}" type="slidenum">
              <a:rPr lang="en-US" smtClean="0"/>
              <a:pPr/>
              <a:t>‹#›</a:t>
            </a:fld>
            <a:endParaRPr lang="en-US"/>
          </a:p>
        </p:txBody>
      </p:sp>
    </p:spTree>
    <p:extLst>
      <p:ext uri="{BB962C8B-B14F-4D97-AF65-F5344CB8AC3E}">
        <p14:creationId xmlns:p14="http://schemas.microsoft.com/office/powerpoint/2010/main" val="1833067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E1EAB95-EE6F-4500-A347-1E7A379FE3D5}" type="datetimeFigureOut">
              <a:rPr lang="en-US" smtClean="0"/>
              <a:pPr/>
              <a:t>12/1/2022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A9B7AB-506F-44E7-BABB-0557EC64F79C}" type="slidenum">
              <a:rPr lang="en-US" smtClean="0"/>
              <a:pPr/>
              <a:t>‹#›</a:t>
            </a:fld>
            <a:endParaRPr lang="en-US"/>
          </a:p>
        </p:txBody>
      </p:sp>
    </p:spTree>
    <p:extLst>
      <p:ext uri="{BB962C8B-B14F-4D97-AF65-F5344CB8AC3E}">
        <p14:creationId xmlns:p14="http://schemas.microsoft.com/office/powerpoint/2010/main" val="2849868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E1EAB95-EE6F-4500-A347-1E7A379FE3D5}" type="datetimeFigureOut">
              <a:rPr lang="en-US" smtClean="0"/>
              <a:pPr/>
              <a:t>12/1/2022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A9B7AB-506F-44E7-BABB-0557EC64F79C}" type="slidenum">
              <a:rPr lang="en-US" smtClean="0"/>
              <a:pPr/>
              <a:t>‹#›</a:t>
            </a:fld>
            <a:endParaRPr lang="en-US"/>
          </a:p>
        </p:txBody>
      </p:sp>
    </p:spTree>
    <p:extLst>
      <p:ext uri="{BB962C8B-B14F-4D97-AF65-F5344CB8AC3E}">
        <p14:creationId xmlns:p14="http://schemas.microsoft.com/office/powerpoint/2010/main" val="2359862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1EAB95-EE6F-4500-A347-1E7A379FE3D5}" type="datetimeFigureOut">
              <a:rPr lang="en-US" smtClean="0"/>
              <a:pPr/>
              <a:t>12/1/2022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A9B7AB-506F-44E7-BABB-0557EC64F79C}" type="slidenum">
              <a:rPr lang="en-US" smtClean="0"/>
              <a:pPr/>
              <a:t>‹#›</a:t>
            </a:fld>
            <a:endParaRPr lang="en-US"/>
          </a:p>
        </p:txBody>
      </p:sp>
    </p:spTree>
    <p:extLst>
      <p:ext uri="{BB962C8B-B14F-4D97-AF65-F5344CB8AC3E}">
        <p14:creationId xmlns:p14="http://schemas.microsoft.com/office/powerpoint/2010/main" val="3702851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1EAB95-EE6F-4500-A347-1E7A379FE3D5}" type="datetimeFigureOut">
              <a:rPr lang="en-US" smtClean="0"/>
              <a:pPr/>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A9B7AB-506F-44E7-BABB-0557EC64F79C}" type="slidenum">
              <a:rPr lang="en-US" smtClean="0"/>
              <a:pPr/>
              <a:t>‹#›</a:t>
            </a:fld>
            <a:endParaRPr lang="en-US"/>
          </a:p>
        </p:txBody>
      </p:sp>
    </p:spTree>
    <p:extLst>
      <p:ext uri="{BB962C8B-B14F-4D97-AF65-F5344CB8AC3E}">
        <p14:creationId xmlns:p14="http://schemas.microsoft.com/office/powerpoint/2010/main" val="3946902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1EAB95-EE6F-4500-A347-1E7A379FE3D5}" type="datetimeFigureOut">
              <a:rPr lang="en-US" smtClean="0"/>
              <a:pPr/>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A9B7AB-506F-44E7-BABB-0557EC64F79C}" type="slidenum">
              <a:rPr lang="en-US" smtClean="0"/>
              <a:pPr/>
              <a:t>‹#›</a:t>
            </a:fld>
            <a:endParaRPr lang="en-US"/>
          </a:p>
        </p:txBody>
      </p:sp>
    </p:spTree>
    <p:extLst>
      <p:ext uri="{BB962C8B-B14F-4D97-AF65-F5344CB8AC3E}">
        <p14:creationId xmlns:p14="http://schemas.microsoft.com/office/powerpoint/2010/main" val="2115795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1EAB95-EE6F-4500-A347-1E7A379FE3D5}" type="datetimeFigureOut">
              <a:rPr lang="en-US" smtClean="0"/>
              <a:pPr/>
              <a:t>12/1/2022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A9B7AB-506F-44E7-BABB-0557EC64F79C}" type="slidenum">
              <a:rPr lang="en-US" smtClean="0"/>
              <a:pPr/>
              <a:t>‹#›</a:t>
            </a:fld>
            <a:endParaRPr lang="en-US"/>
          </a:p>
        </p:txBody>
      </p:sp>
    </p:spTree>
    <p:extLst>
      <p:ext uri="{BB962C8B-B14F-4D97-AF65-F5344CB8AC3E}">
        <p14:creationId xmlns:p14="http://schemas.microsoft.com/office/powerpoint/2010/main" val="763804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http://www.workerscompcare.com/" TargetMode="External"/><Relationship Id="rId7" Type="http://schemas.openxmlformats.org/officeDocument/2006/relationships/image" Target="../media/image3.jpeg"/><Relationship Id="rId2" Type="http://schemas.openxmlformats.org/officeDocument/2006/relationships/hyperlink" Target="http://www.workerscompcare.com/Registration" TargetMode="Externa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mailto:michela@bostonmi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6400800" y="1600200"/>
            <a:ext cx="2667000" cy="4885953"/>
          </a:xfrm>
          <a:prstGeom prst="rect">
            <a:avLst/>
          </a:prstGeom>
          <a:noFill/>
        </p:spPr>
        <p:txBody>
          <a:bodyPr wrap="square" rtlCol="0">
            <a:spAutoFit/>
          </a:bodyPr>
          <a:lstStyle/>
          <a:p>
            <a:pPr algn="ctr"/>
            <a:r>
              <a:rPr lang="en-US" sz="1600" b="1" kern="1400" dirty="0">
                <a:solidFill>
                  <a:srgbClr val="000000"/>
                </a:solidFill>
                <a:latin typeface="Century Gothic" panose="020B0502020202020204" pitchFamily="34" charset="0"/>
                <a:ea typeface="Times New Roman"/>
                <a:cs typeface="Times New Roman"/>
              </a:rPr>
              <a:t>Registration </a:t>
            </a:r>
          </a:p>
          <a:p>
            <a:pPr algn="ctr"/>
            <a:r>
              <a:rPr lang="en-US" sz="1600" b="1" kern="1400" dirty="0">
                <a:solidFill>
                  <a:srgbClr val="000000"/>
                </a:solidFill>
                <a:latin typeface="Century Gothic" panose="020B0502020202020204" pitchFamily="34" charset="0"/>
                <a:ea typeface="Times New Roman"/>
                <a:cs typeface="Times New Roman"/>
              </a:rPr>
              <a:t>Opening Soon!</a:t>
            </a:r>
          </a:p>
          <a:p>
            <a:pPr algn="ctr"/>
            <a:r>
              <a:rPr lang="en-US" sz="1200" i="1" kern="1400" dirty="0">
                <a:latin typeface="Century Gothic" panose="020B0502020202020204" pitchFamily="34" charset="0"/>
                <a:ea typeface="Times New Roman"/>
                <a:cs typeface="Times New Roman"/>
              </a:rPr>
              <a:t>Early Bird Rate: $450</a:t>
            </a:r>
          </a:p>
          <a:p>
            <a:pPr algn="ctr"/>
            <a:r>
              <a:rPr lang="en-US" sz="1200" i="1" kern="1400" dirty="0">
                <a:latin typeface="Century Gothic" panose="020B0502020202020204" pitchFamily="34" charset="0"/>
                <a:ea typeface="Times New Roman"/>
                <a:cs typeface="Times New Roman"/>
              </a:rPr>
              <a:t>Discounted Rate: $500</a:t>
            </a:r>
          </a:p>
          <a:p>
            <a:pPr algn="ctr"/>
            <a:r>
              <a:rPr lang="en-US" sz="1200" i="1" kern="1400" dirty="0">
                <a:latin typeface="Century Gothic" panose="020B0502020202020204" pitchFamily="34" charset="0"/>
                <a:ea typeface="Times New Roman"/>
                <a:cs typeface="Times New Roman"/>
              </a:rPr>
              <a:t>Standard Rate: $550</a:t>
            </a:r>
          </a:p>
          <a:p>
            <a:pPr algn="ctr"/>
            <a:r>
              <a:rPr lang="en-US" sz="1200" kern="1400" dirty="0">
                <a:solidFill>
                  <a:srgbClr val="000000"/>
                </a:solidFill>
                <a:latin typeface="Century Gothic" panose="020B0502020202020204" pitchFamily="34" charset="0"/>
                <a:ea typeface="Times New Roman"/>
                <a:cs typeface="Times New Roman"/>
              </a:rPr>
              <a:t>Register at: </a:t>
            </a:r>
            <a:r>
              <a:rPr lang="en-US" sz="900" kern="1400" dirty="0">
                <a:solidFill>
                  <a:srgbClr val="000000"/>
                </a:solidFill>
                <a:latin typeface="Century Gothic" panose="020B0502020202020204" pitchFamily="34" charset="0"/>
                <a:ea typeface="Times New Roman"/>
                <a:cs typeface="Times New Roman"/>
                <a:hlinkClick r:id="rId2"/>
              </a:rPr>
              <a:t>www.workerscompcare.com/Registration</a:t>
            </a:r>
            <a:endParaRPr lang="en-US" sz="900" kern="1400" dirty="0">
              <a:solidFill>
                <a:srgbClr val="000000"/>
              </a:solidFill>
              <a:latin typeface="Century Gothic" panose="020B0502020202020204" pitchFamily="34" charset="0"/>
              <a:ea typeface="Times New Roman"/>
              <a:cs typeface="Times New Roman"/>
            </a:endParaRPr>
          </a:p>
          <a:p>
            <a:pPr algn="ctr"/>
            <a:endParaRPr lang="en-US" sz="900" kern="1400" dirty="0">
              <a:solidFill>
                <a:srgbClr val="000000"/>
              </a:solidFill>
              <a:latin typeface="Century Gothic" panose="020B0502020202020204" pitchFamily="34" charset="0"/>
              <a:ea typeface="Times New Roman"/>
              <a:cs typeface="Times New Roman"/>
            </a:endParaRPr>
          </a:p>
          <a:p>
            <a:pPr algn="ctr"/>
            <a:endParaRPr lang="en-US" sz="1050" kern="1400" dirty="0">
              <a:solidFill>
                <a:srgbClr val="000000"/>
              </a:solidFill>
              <a:latin typeface="Century Gothic" panose="020B0502020202020204" pitchFamily="34" charset="0"/>
              <a:ea typeface="Times New Roman"/>
              <a:cs typeface="Times New Roman"/>
            </a:endParaRPr>
          </a:p>
          <a:p>
            <a:pPr algn="ctr"/>
            <a:endParaRPr lang="en-US" sz="700" b="1" kern="1400" dirty="0">
              <a:solidFill>
                <a:srgbClr val="000000"/>
              </a:solidFill>
              <a:latin typeface="Century Gothic" panose="020B0502020202020204" pitchFamily="34" charset="0"/>
              <a:ea typeface="Times New Roman"/>
              <a:cs typeface="Times New Roman"/>
            </a:endParaRPr>
          </a:p>
          <a:p>
            <a:pPr algn="ctr"/>
            <a:r>
              <a:rPr lang="en-US" sz="1600" b="1" kern="1400" dirty="0">
                <a:solidFill>
                  <a:srgbClr val="000000"/>
                </a:solidFill>
                <a:latin typeface="Century Gothic" panose="020B0502020202020204" pitchFamily="34" charset="0"/>
                <a:ea typeface="Times New Roman"/>
                <a:cs typeface="Times New Roman"/>
              </a:rPr>
              <a:t>Proudly Endorsed</a:t>
            </a:r>
            <a:r>
              <a:rPr lang="en-US" sz="1600" b="1" i="0" kern="1400" dirty="0">
                <a:solidFill>
                  <a:srgbClr val="000000"/>
                </a:solidFill>
                <a:effectLst/>
                <a:latin typeface="Century Gothic" panose="020B0502020202020204" pitchFamily="34" charset="0"/>
                <a:ea typeface="Times New Roman"/>
                <a:cs typeface="Times New Roman"/>
              </a:rPr>
              <a:t> By</a:t>
            </a:r>
            <a:endParaRPr lang="en-US" sz="1600" i="1" kern="1400" dirty="0">
              <a:solidFill>
                <a:srgbClr val="000000"/>
              </a:solidFill>
              <a:effectLst/>
              <a:latin typeface="Century Gothic" panose="020B0502020202020204" pitchFamily="34" charset="0"/>
              <a:ea typeface="Times New Roman"/>
              <a:cs typeface="Times New Roman"/>
            </a:endParaRPr>
          </a:p>
          <a:p>
            <a:pPr algn="ctr"/>
            <a:r>
              <a:rPr lang="en-US" sz="1200" i="0" kern="1400" dirty="0">
                <a:solidFill>
                  <a:srgbClr val="000000"/>
                </a:solidFill>
                <a:effectLst/>
                <a:latin typeface="Century Gothic" panose="020B0502020202020204" pitchFamily="34" charset="0"/>
                <a:ea typeface="Times New Roman"/>
                <a:cs typeface="Times New Roman"/>
              </a:rPr>
              <a:t>The Lou Millender Foundation </a:t>
            </a:r>
            <a:endParaRPr lang="en-US" sz="1200" kern="1400" dirty="0">
              <a:solidFill>
                <a:srgbClr val="000000"/>
              </a:solidFill>
              <a:effectLst/>
              <a:latin typeface="Century Gothic" panose="020B0502020202020204" pitchFamily="34" charset="0"/>
              <a:ea typeface="Times New Roman"/>
              <a:cs typeface="Times New Roman"/>
            </a:endParaRPr>
          </a:p>
          <a:p>
            <a:pPr algn="ctr"/>
            <a:r>
              <a:rPr lang="en-US" sz="1200" i="0" kern="1400" dirty="0">
                <a:solidFill>
                  <a:srgbClr val="000000"/>
                </a:solidFill>
                <a:effectLst/>
                <a:latin typeface="Century Gothic" panose="020B0502020202020204" pitchFamily="34" charset="0"/>
                <a:ea typeface="Times New Roman"/>
                <a:cs typeface="Times New Roman"/>
              </a:rPr>
              <a:t> </a:t>
            </a:r>
          </a:p>
          <a:p>
            <a:pPr algn="ctr"/>
            <a:endParaRPr lang="en-US" sz="1600" b="1" dirty="0">
              <a:latin typeface="Century Gothic" panose="020B0502020202020204" pitchFamily="34" charset="0"/>
            </a:endParaRPr>
          </a:p>
          <a:p>
            <a:pPr algn="ctr"/>
            <a:r>
              <a:rPr lang="en-US" sz="1600" b="1" dirty="0">
                <a:latin typeface="Century Gothic" panose="020B0502020202020204" pitchFamily="34" charset="0"/>
              </a:rPr>
              <a:t>For More Information</a:t>
            </a:r>
          </a:p>
          <a:p>
            <a:pPr algn="ctr"/>
            <a:r>
              <a:rPr lang="en-US" sz="1200" dirty="0">
                <a:latin typeface="Century Gothic" panose="020B0502020202020204" pitchFamily="34" charset="0"/>
              </a:rPr>
              <a:t>To receive more information please visit our website at </a:t>
            </a:r>
            <a:r>
              <a:rPr lang="en-US" sz="1200" dirty="0">
                <a:latin typeface="Century Gothic" panose="020B0502020202020204" pitchFamily="34" charset="0"/>
                <a:hlinkClick r:id="rId3"/>
              </a:rPr>
              <a:t>www.workerscompcare.com</a:t>
            </a:r>
            <a:endParaRPr lang="en-US" sz="1200" dirty="0">
              <a:latin typeface="Century Gothic" panose="020B0502020202020204" pitchFamily="34" charset="0"/>
            </a:endParaRPr>
          </a:p>
          <a:p>
            <a:pPr algn="ctr"/>
            <a:endParaRPr lang="en-US" sz="1200" dirty="0">
              <a:latin typeface="Century Gothic" panose="020B0502020202020204" pitchFamily="34" charset="0"/>
            </a:endParaRPr>
          </a:p>
          <a:p>
            <a:pPr algn="ctr"/>
            <a:endParaRPr lang="en-US" sz="1200" dirty="0">
              <a:latin typeface="Century Gothic" panose="020B0502020202020204" pitchFamily="34" charset="0"/>
            </a:endParaRPr>
          </a:p>
          <a:p>
            <a:pPr algn="ctr"/>
            <a:r>
              <a:rPr lang="en-US" sz="1600" b="1" dirty="0">
                <a:latin typeface="Century Gothic" panose="020B0502020202020204" pitchFamily="34" charset="0"/>
              </a:rPr>
              <a:t>Questions?</a:t>
            </a:r>
          </a:p>
          <a:p>
            <a:pPr algn="ctr"/>
            <a:r>
              <a:rPr lang="en-US" sz="1200" dirty="0">
                <a:latin typeface="Century Gothic" panose="020B0502020202020204" pitchFamily="34" charset="0"/>
              </a:rPr>
              <a:t>Contact Michela Capobianco, </a:t>
            </a:r>
          </a:p>
          <a:p>
            <a:pPr algn="ctr"/>
            <a:r>
              <a:rPr lang="en-US" sz="1200" dirty="0">
                <a:latin typeface="Century Gothic" panose="020B0502020202020204" pitchFamily="34" charset="0"/>
              </a:rPr>
              <a:t>Program Director, </a:t>
            </a:r>
            <a:r>
              <a:rPr lang="en-US" sz="1200" dirty="0">
                <a:latin typeface="Century Gothic" panose="020B0502020202020204" pitchFamily="34" charset="0"/>
                <a:hlinkClick r:id="rId4"/>
              </a:rPr>
              <a:t>michela@bostonmis.com</a:t>
            </a:r>
            <a:endParaRPr lang="en-US" sz="1200" dirty="0">
              <a:latin typeface="Century Gothic" panose="020B0502020202020204" pitchFamily="34" charset="0"/>
            </a:endParaRPr>
          </a:p>
          <a:p>
            <a:pPr algn="ctr"/>
            <a:endParaRPr lang="en-US" sz="1200" dirty="0"/>
          </a:p>
        </p:txBody>
      </p:sp>
      <p:sp>
        <p:nvSpPr>
          <p:cNvPr id="5" name="Rectangle 4"/>
          <p:cNvSpPr>
            <a:spLocks noChangeArrowheads="1" noChangeShapeType="1"/>
          </p:cNvSpPr>
          <p:nvPr/>
        </p:nvSpPr>
        <p:spPr bwMode="auto">
          <a:xfrm>
            <a:off x="304800" y="228600"/>
            <a:ext cx="8586716" cy="1295400"/>
          </a:xfrm>
          <a:prstGeom prst="rect">
            <a:avLst/>
          </a:prstGeom>
          <a:solidFill>
            <a:schemeClr val="accent5">
              <a:lumMod val="75000"/>
            </a:schemeClr>
          </a:solidFill>
          <a:ln w="127000" cmpd="dbl">
            <a:solidFill>
              <a:schemeClr val="accent5">
                <a:lumMod val="75000"/>
              </a:schemeClr>
            </a:solidFill>
            <a:miter lim="800000"/>
            <a:headEnd/>
            <a:tailEnd/>
          </a:ln>
          <a:effectLst/>
        </p:spPr>
        <p:txBody>
          <a:bodyPr rot="0" vert="horz" wrap="square" lIns="36576" tIns="36576" rIns="36576" bIns="36576" anchor="t" anchorCtr="0" upright="1">
            <a:noAutofit/>
          </a:bodyPr>
          <a:lstStyle/>
          <a:p>
            <a:endParaRPr lang="en-US" dirty="0"/>
          </a:p>
        </p:txBody>
      </p:sp>
      <p:sp>
        <p:nvSpPr>
          <p:cNvPr id="4" name="Text Box 40"/>
          <p:cNvSpPr txBox="1">
            <a:spLocks noChangeArrowheads="1" noChangeShapeType="1"/>
          </p:cNvSpPr>
          <p:nvPr/>
        </p:nvSpPr>
        <p:spPr bwMode="auto">
          <a:xfrm>
            <a:off x="1752600" y="202564"/>
            <a:ext cx="5715000" cy="12833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36195" tIns="36195" rIns="36195" bIns="36195" anchor="t" anchorCtr="0" upright="1">
            <a:noAutofit/>
          </a:bodyPr>
          <a:lstStyle/>
          <a:p>
            <a:pPr algn="ctr">
              <a:spcAft>
                <a:spcPts val="1200"/>
              </a:spcAft>
            </a:pPr>
            <a:endParaRPr lang="en-US" sz="100" b="1" kern="1400" dirty="0">
              <a:solidFill>
                <a:srgbClr val="FFFFFF"/>
              </a:solidFill>
              <a:latin typeface="Candara"/>
              <a:cs typeface="Arial"/>
            </a:endParaRPr>
          </a:p>
          <a:p>
            <a:pPr algn="ctr">
              <a:spcAft>
                <a:spcPts val="1200"/>
              </a:spcAft>
            </a:pPr>
            <a:r>
              <a:rPr lang="en-US" b="1" kern="1400" dirty="0">
                <a:solidFill>
                  <a:srgbClr val="FFFFFF"/>
                </a:solidFill>
                <a:latin typeface="Candara"/>
                <a:cs typeface="Arial"/>
              </a:rPr>
              <a:t>The 2023 Work Related Injuries Workshop</a:t>
            </a:r>
            <a:endParaRPr lang="en-US" kern="1400" dirty="0">
              <a:solidFill>
                <a:srgbClr val="000000"/>
              </a:solidFill>
              <a:effectLst/>
              <a:latin typeface="Arial"/>
              <a:ea typeface="Times New Roman"/>
              <a:cs typeface="Times New Roman"/>
            </a:endParaRPr>
          </a:p>
          <a:p>
            <a:pPr marL="0" marR="0" algn="ctr">
              <a:spcBef>
                <a:spcPts val="0"/>
              </a:spcBef>
              <a:spcAft>
                <a:spcPts val="0"/>
              </a:spcAft>
            </a:pPr>
            <a:r>
              <a:rPr lang="en-US" b="1" kern="1400" dirty="0">
                <a:solidFill>
                  <a:srgbClr val="FFFFFF"/>
                </a:solidFill>
                <a:effectLst/>
                <a:latin typeface="Candara" pitchFamily="34" charset="0"/>
                <a:ea typeface="Times New Roman"/>
                <a:cs typeface="Times New Roman"/>
              </a:rPr>
              <a:t>March 27</a:t>
            </a:r>
            <a:r>
              <a:rPr lang="en-US" b="1" kern="1400" baseline="30000" dirty="0">
                <a:solidFill>
                  <a:srgbClr val="FFFFFF"/>
                </a:solidFill>
                <a:effectLst/>
                <a:latin typeface="Candara" pitchFamily="34" charset="0"/>
                <a:ea typeface="Times New Roman"/>
                <a:cs typeface="Times New Roman"/>
              </a:rPr>
              <a:t>th</a:t>
            </a:r>
            <a:r>
              <a:rPr lang="en-US" b="1" kern="1400" dirty="0">
                <a:solidFill>
                  <a:srgbClr val="FFFFFF"/>
                </a:solidFill>
                <a:effectLst/>
                <a:latin typeface="Candara" pitchFamily="34" charset="0"/>
                <a:ea typeface="Times New Roman"/>
                <a:cs typeface="Times New Roman"/>
              </a:rPr>
              <a:t> &amp; 28</a:t>
            </a:r>
            <a:r>
              <a:rPr lang="en-US" b="1" kern="1400" baseline="30000" dirty="0">
                <a:solidFill>
                  <a:srgbClr val="FFFFFF"/>
                </a:solidFill>
                <a:effectLst/>
                <a:latin typeface="Candara" pitchFamily="34" charset="0"/>
                <a:ea typeface="Times New Roman"/>
                <a:cs typeface="Times New Roman"/>
              </a:rPr>
              <a:t>th</a:t>
            </a:r>
            <a:r>
              <a:rPr lang="en-US" b="1" kern="1400" dirty="0">
                <a:solidFill>
                  <a:srgbClr val="FFFFFF"/>
                </a:solidFill>
                <a:effectLst/>
                <a:latin typeface="Candara" pitchFamily="34" charset="0"/>
                <a:ea typeface="Times New Roman"/>
                <a:cs typeface="Times New Roman"/>
              </a:rPr>
              <a:t>, 2023</a:t>
            </a:r>
          </a:p>
          <a:p>
            <a:pPr marL="0" marR="0" algn="ctr">
              <a:spcBef>
                <a:spcPts val="0"/>
              </a:spcBef>
              <a:spcAft>
                <a:spcPts val="0"/>
              </a:spcAft>
            </a:pPr>
            <a:r>
              <a:rPr lang="en-US" sz="1050" b="1" kern="1400" dirty="0">
                <a:solidFill>
                  <a:srgbClr val="FFFFFF"/>
                </a:solidFill>
                <a:effectLst/>
                <a:latin typeface="Candara" pitchFamily="34" charset="0"/>
                <a:ea typeface="Times New Roman"/>
                <a:cs typeface="Times New Roman"/>
              </a:rPr>
              <a:t>The Conference Center at Waltham Woods</a:t>
            </a:r>
          </a:p>
          <a:p>
            <a:pPr marL="0" marR="0" algn="ctr">
              <a:spcBef>
                <a:spcPts val="0"/>
              </a:spcBef>
              <a:spcAft>
                <a:spcPts val="0"/>
              </a:spcAft>
            </a:pPr>
            <a:r>
              <a:rPr lang="en-US" sz="1050" b="1" kern="1400" dirty="0">
                <a:solidFill>
                  <a:srgbClr val="FFFFFF"/>
                </a:solidFill>
                <a:effectLst/>
                <a:latin typeface="Candara" pitchFamily="34" charset="0"/>
                <a:ea typeface="Times New Roman"/>
                <a:cs typeface="Times New Roman"/>
              </a:rPr>
              <a:t>Wa</a:t>
            </a:r>
            <a:r>
              <a:rPr lang="en-US" sz="1050" b="1" kern="1400" dirty="0">
                <a:solidFill>
                  <a:srgbClr val="FFFFFF"/>
                </a:solidFill>
                <a:latin typeface="Candara" pitchFamily="34" charset="0"/>
                <a:ea typeface="Times New Roman"/>
                <a:cs typeface="Times New Roman"/>
              </a:rPr>
              <a:t>ltham, Massachusetts </a:t>
            </a:r>
          </a:p>
          <a:p>
            <a:pPr marL="0" marR="0" algn="ctr">
              <a:spcBef>
                <a:spcPts val="0"/>
              </a:spcBef>
              <a:spcAft>
                <a:spcPts val="0"/>
              </a:spcAft>
            </a:pPr>
            <a:endParaRPr lang="en-US" sz="1200" kern="1400" dirty="0">
              <a:solidFill>
                <a:srgbClr val="000000"/>
              </a:solidFill>
              <a:effectLst/>
              <a:latin typeface="Candara" pitchFamily="34" charset="0"/>
              <a:ea typeface="Times New Roman"/>
              <a:cs typeface="Times New Roman"/>
            </a:endParaRPr>
          </a:p>
        </p:txBody>
      </p:sp>
      <p:cxnSp>
        <p:nvCxnSpPr>
          <p:cNvPr id="9" name="Line 33"/>
          <p:cNvCxnSpPr>
            <a:cxnSpLocks noChangeShapeType="1"/>
          </p:cNvCxnSpPr>
          <p:nvPr/>
        </p:nvCxnSpPr>
        <p:spPr bwMode="auto">
          <a:xfrm>
            <a:off x="228600" y="6705600"/>
            <a:ext cx="8662916" cy="0"/>
          </a:xfrm>
          <a:prstGeom prst="line">
            <a:avLst/>
          </a:prstGeom>
          <a:noFill/>
          <a:ln w="63500" cmpd="thickThin">
            <a:solidFill>
              <a:schemeClr val="accent1">
                <a:lumMod val="100000"/>
                <a:lumOff val="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cxnSp>
      <p:sp>
        <p:nvSpPr>
          <p:cNvPr id="17" name="TextBox 16"/>
          <p:cNvSpPr txBox="1"/>
          <p:nvPr/>
        </p:nvSpPr>
        <p:spPr>
          <a:xfrm>
            <a:off x="3048000" y="1600200"/>
            <a:ext cx="3124200" cy="4909036"/>
          </a:xfrm>
          <a:prstGeom prst="rect">
            <a:avLst/>
          </a:prstGeom>
          <a:solidFill>
            <a:schemeClr val="bg1">
              <a:lumMod val="85000"/>
              <a:alpha val="54000"/>
            </a:schemeClr>
          </a:solidFill>
        </p:spPr>
        <p:txBody>
          <a:bodyPr wrap="square" rtlCol="0">
            <a:spAutoFit/>
          </a:bodyPr>
          <a:lstStyle/>
          <a:p>
            <a:pPr algn="ctr"/>
            <a:endParaRPr lang="en-US" sz="1100" b="1" dirty="0">
              <a:latin typeface="Century Gothic" panose="020B0502020202020204" pitchFamily="34" charset="0"/>
            </a:endParaRPr>
          </a:p>
          <a:p>
            <a:pPr algn="ctr"/>
            <a:r>
              <a:rPr lang="en-US" sz="2000" b="1" dirty="0">
                <a:latin typeface="Century Gothic" panose="020B0502020202020204" pitchFamily="34" charset="0"/>
              </a:rPr>
              <a:t>Meeting Highlights</a:t>
            </a:r>
          </a:p>
          <a:p>
            <a:pPr lvl="0" algn="ctr"/>
            <a:endParaRPr lang="en-US" sz="1100" dirty="0">
              <a:latin typeface="Century Gothic" panose="020B0502020202020204" pitchFamily="34" charset="0"/>
            </a:endParaRPr>
          </a:p>
          <a:p>
            <a:pPr marL="171450" lvl="0" indent="-171450" algn="ctr">
              <a:buFont typeface="Arial" pitchFamily="34" charset="0"/>
              <a:buChar char="•"/>
            </a:pPr>
            <a:r>
              <a:rPr lang="en-US" sz="1050" b="1" dirty="0">
                <a:latin typeface="Century Gothic" panose="020B0502020202020204" pitchFamily="34" charset="0"/>
              </a:rPr>
              <a:t>Jam packed program </a:t>
            </a:r>
            <a:r>
              <a:rPr lang="en-US" sz="1050" dirty="0">
                <a:latin typeface="Century Gothic" panose="020B0502020202020204" pitchFamily="34" charset="0"/>
              </a:rPr>
              <a:t>over 2 days with 25+ topic areas and 8 mini-workshops</a:t>
            </a:r>
          </a:p>
          <a:p>
            <a:pPr marL="171450" lvl="0" indent="-171450" algn="ctr">
              <a:buFont typeface="Arial" pitchFamily="34" charset="0"/>
              <a:buChar char="•"/>
            </a:pPr>
            <a:endParaRPr lang="en-US" sz="1050" dirty="0">
              <a:latin typeface="Century Gothic" panose="020B0502020202020204" pitchFamily="34" charset="0"/>
            </a:endParaRPr>
          </a:p>
          <a:p>
            <a:pPr marL="171450" indent="-171450" algn="ctr">
              <a:buFont typeface="Arial" pitchFamily="34" charset="0"/>
              <a:buChar char="•"/>
            </a:pPr>
            <a:r>
              <a:rPr lang="en-US" sz="1050" b="1" dirty="0">
                <a:latin typeface="Century Gothic" panose="020B0502020202020204" pitchFamily="34" charset="0"/>
              </a:rPr>
              <a:t>360 degree review </a:t>
            </a:r>
            <a:r>
              <a:rPr lang="en-US" sz="1050" dirty="0">
                <a:latin typeface="Century Gothic" panose="020B0502020202020204" pitchFamily="34" charset="0"/>
              </a:rPr>
              <a:t>featuring topics on </a:t>
            </a:r>
            <a:r>
              <a:rPr lang="en-US" sz="1050" dirty="0">
                <a:effectLst/>
                <a:latin typeface="Century Gothic" panose="020B0502020202020204" pitchFamily="34" charset="0"/>
                <a:ea typeface="Times New Roman" panose="02020603050405020304" pitchFamily="18" charset="0"/>
                <a:cs typeface="Arial" panose="020B0604020202020204" pitchFamily="34" charset="0"/>
              </a:rPr>
              <a:t>orthopedic surgery &amp; other clinical reviews, alternative treatment options, case management, legal decision-making, insurance-related topics, HR policies, injury &amp; disability prevention, vocational rehabilitation, return-to-work protocols, emerging issues, and so much more!</a:t>
            </a:r>
          </a:p>
          <a:p>
            <a:pPr algn="ctr"/>
            <a:endParaRPr lang="en-US" sz="1050" b="1" dirty="0">
              <a:latin typeface="Century Gothic" panose="020B0502020202020204" pitchFamily="34" charset="0"/>
            </a:endParaRPr>
          </a:p>
          <a:p>
            <a:pPr marL="171450" lvl="0" indent="-171450" algn="ctr">
              <a:buFont typeface="Arial" pitchFamily="34" charset="0"/>
              <a:buChar char="•"/>
            </a:pPr>
            <a:r>
              <a:rPr lang="en-US" sz="1050" b="1" dirty="0">
                <a:latin typeface="Century Gothic" panose="020B0502020202020204" pitchFamily="34" charset="0"/>
              </a:rPr>
              <a:t>First-class faculty</a:t>
            </a:r>
            <a:r>
              <a:rPr lang="en-US" sz="1050" dirty="0">
                <a:latin typeface="Century Gothic" panose="020B0502020202020204" pitchFamily="34" charset="0"/>
              </a:rPr>
              <a:t> that are all leading experts in their fields</a:t>
            </a:r>
          </a:p>
          <a:p>
            <a:pPr lvl="0" algn="ctr"/>
            <a:endParaRPr lang="en-US" sz="1050" dirty="0">
              <a:latin typeface="Century Gothic" panose="020B0502020202020204" pitchFamily="34" charset="0"/>
            </a:endParaRPr>
          </a:p>
          <a:p>
            <a:pPr marL="171450" lvl="0" indent="-171450" algn="ctr">
              <a:buFont typeface="Arial" pitchFamily="34" charset="0"/>
              <a:buChar char="•"/>
            </a:pPr>
            <a:r>
              <a:rPr lang="en-US" sz="1050" b="1" dirty="0">
                <a:latin typeface="Century Gothic" panose="020B0502020202020204" pitchFamily="34" charset="0"/>
              </a:rPr>
              <a:t>Interactive meeting format</a:t>
            </a:r>
            <a:r>
              <a:rPr lang="en-US" sz="1050" dirty="0">
                <a:latin typeface="Century Gothic" panose="020B0502020202020204" pitchFamily="34" charset="0"/>
              </a:rPr>
              <a:t> featuring panel and case-based discussions, as well as </a:t>
            </a:r>
            <a:r>
              <a:rPr lang="en-US" sz="1050" b="1" dirty="0">
                <a:latin typeface="Century Gothic" panose="020B0502020202020204" pitchFamily="34" charset="0"/>
              </a:rPr>
              <a:t>Interactive Workshops</a:t>
            </a:r>
          </a:p>
          <a:p>
            <a:pPr lvl="0" algn="ctr"/>
            <a:endParaRPr lang="en-US" sz="1050" dirty="0">
              <a:latin typeface="Century Gothic" panose="020B0502020202020204" pitchFamily="34" charset="0"/>
            </a:endParaRPr>
          </a:p>
          <a:p>
            <a:pPr marL="171450" lvl="0" indent="-171450" algn="ctr">
              <a:buFont typeface="Arial" pitchFamily="34" charset="0"/>
              <a:buChar char="•"/>
            </a:pPr>
            <a:r>
              <a:rPr lang="en-US" sz="1050" b="1" dirty="0">
                <a:latin typeface="Century Gothic" panose="020B0502020202020204" pitchFamily="34" charset="0"/>
              </a:rPr>
              <a:t>Opportunity for 1-on-1 networking, discussions and interactions</a:t>
            </a:r>
            <a:r>
              <a:rPr lang="en-US" sz="1050" dirty="0">
                <a:latin typeface="Century Gothic" panose="020B0502020202020204" pitchFamily="34" charset="0"/>
              </a:rPr>
              <a:t> with a who’s who in the field of worker injury</a:t>
            </a:r>
          </a:p>
          <a:p>
            <a:pPr lvl="0" algn="ctr"/>
            <a:endParaRPr lang="en-US" sz="1050" dirty="0">
              <a:latin typeface="Century Gothic" panose="020B0502020202020204" pitchFamily="34" charset="0"/>
            </a:endParaRPr>
          </a:p>
          <a:p>
            <a:pPr marL="171450" lvl="0" indent="-171450" algn="ctr">
              <a:buFont typeface="Arial" pitchFamily="34" charset="0"/>
              <a:buChar char="•"/>
            </a:pPr>
            <a:r>
              <a:rPr lang="en-US" sz="1050" b="1" dirty="0">
                <a:latin typeface="Century Gothic" panose="020B0502020202020204" pitchFamily="34" charset="0"/>
              </a:rPr>
              <a:t>Exhibits </a:t>
            </a:r>
            <a:r>
              <a:rPr lang="en-US" sz="1050" dirty="0">
                <a:latin typeface="Century Gothic" panose="020B0502020202020204" pitchFamily="34" charset="0"/>
              </a:rPr>
              <a:t>by premier industry leaders in the field</a:t>
            </a:r>
          </a:p>
        </p:txBody>
      </p:sp>
      <p:sp>
        <p:nvSpPr>
          <p:cNvPr id="21" name="Rectangle 2"/>
          <p:cNvSpPr>
            <a:spLocks noChangeArrowheads="1"/>
          </p:cNvSpPr>
          <p:nvPr/>
        </p:nvSpPr>
        <p:spPr bwMode="auto">
          <a:xfrm>
            <a:off x="152400" y="1718924"/>
            <a:ext cx="2743200" cy="39446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nSpc>
                <a:spcPts val="1120"/>
              </a:lnSpc>
              <a:spcAft>
                <a:spcPts val="1000"/>
              </a:spcAft>
            </a:pPr>
            <a:r>
              <a:rPr lang="en-US" sz="700" dirty="0">
                <a:latin typeface="Century Gothic" panose="020B0502020202020204" pitchFamily="34" charset="0"/>
                <a:ea typeface="Times New Roman" pitchFamily="18" charset="0"/>
                <a:cs typeface="Arial" pitchFamily="34" charset="0"/>
              </a:rPr>
              <a:t>Please join us for a unique and invigorating experience at the </a:t>
            </a:r>
            <a:r>
              <a:rPr lang="en-US" sz="700" b="1" dirty="0">
                <a:latin typeface="Century Gothic" panose="020B0502020202020204" pitchFamily="34" charset="0"/>
                <a:ea typeface="Times New Roman" pitchFamily="18" charset="0"/>
                <a:cs typeface="Arial" pitchFamily="34" charset="0"/>
              </a:rPr>
              <a:t>2023 Work Related Injuries Workshop!</a:t>
            </a:r>
            <a:endParaRPr lang="en-US" sz="700" b="1" dirty="0">
              <a:solidFill>
                <a:srgbClr val="222222"/>
              </a:solidFill>
              <a:effectLst/>
              <a:latin typeface="Century Gothic" panose="020B0502020202020204" pitchFamily="34" charset="0"/>
              <a:ea typeface="Times New Roman" panose="02020603050405020304" pitchFamily="18" charset="0"/>
              <a:cs typeface="Arial" panose="020B0604020202020204" pitchFamily="34" charset="0"/>
            </a:endParaRPr>
          </a:p>
          <a:p>
            <a:pPr>
              <a:lnSpc>
                <a:spcPts val="1120"/>
              </a:lnSpc>
              <a:spcAft>
                <a:spcPts val="1000"/>
              </a:spcAft>
            </a:pPr>
            <a:r>
              <a:rPr lang="en-US" sz="700" dirty="0">
                <a:solidFill>
                  <a:srgbClr val="222222"/>
                </a:solidFill>
                <a:effectLst/>
                <a:latin typeface="Century Gothic" panose="020B0502020202020204" pitchFamily="34" charset="0"/>
                <a:ea typeface="Times New Roman" panose="02020603050405020304" pitchFamily="18" charset="0"/>
                <a:cs typeface="Arial" panose="020B0604020202020204" pitchFamily="34" charset="0"/>
              </a:rPr>
              <a:t>Hosted by Workers Comp Care, in conjunction with </a:t>
            </a:r>
            <a:r>
              <a:rPr lang="en-US" sz="700" dirty="0">
                <a:solidFill>
                  <a:srgbClr val="222222"/>
                </a:solidFill>
                <a:latin typeface="Century Gothic" panose="020B0502020202020204" pitchFamily="34" charset="0"/>
                <a:ea typeface="Times New Roman" panose="02020603050405020304" pitchFamily="18" charset="0"/>
                <a:cs typeface="Arial" panose="020B0604020202020204" pitchFamily="34" charset="0"/>
              </a:rPr>
              <a:t>the International Musculoskeletal Society (IMS), the </a:t>
            </a:r>
            <a:r>
              <a:rPr lang="en-US" sz="700" dirty="0">
                <a:solidFill>
                  <a:srgbClr val="222222"/>
                </a:solidFill>
                <a:effectLst/>
                <a:latin typeface="Century Gothic" panose="020B0502020202020204" pitchFamily="34" charset="0"/>
                <a:ea typeface="Times New Roman" panose="02020603050405020304" pitchFamily="18" charset="0"/>
                <a:cs typeface="Arial" panose="020B0604020202020204" pitchFamily="34" charset="0"/>
              </a:rPr>
              <a:t>conference offers education and networking opportunities aimed at </a:t>
            </a:r>
            <a:r>
              <a:rPr lang="en-US" sz="7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improving the care of injured workers and optimizing their recovery from disability.</a:t>
            </a:r>
            <a:endParaRPr lang="en-US" sz="7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1120"/>
              </a:lnSpc>
              <a:spcAft>
                <a:spcPts val="1000"/>
              </a:spcAft>
            </a:pPr>
            <a:r>
              <a:rPr lang="en-US" sz="700" dirty="0">
                <a:solidFill>
                  <a:srgbClr val="222222"/>
                </a:solidFill>
                <a:effectLst/>
                <a:latin typeface="Century Gothic" panose="020B0502020202020204" pitchFamily="34" charset="0"/>
                <a:ea typeface="Times New Roman" panose="02020603050405020304" pitchFamily="18" charset="0"/>
                <a:cs typeface="Arial" panose="020B0604020202020204" pitchFamily="34" charset="0"/>
              </a:rPr>
              <a:t>Under the guidance of our nationally renowned Advisory Board and faculty, the Work Related Injuries Workshop offers a truly  360-</a:t>
            </a:r>
            <a:r>
              <a:rPr lang="en-US" sz="700" dirty="0">
                <a:effectLst/>
                <a:latin typeface="Century Gothic" panose="020B0502020202020204" pitchFamily="34" charset="0"/>
                <a:ea typeface="Times New Roman" panose="02020603050405020304" pitchFamily="18" charset="0"/>
                <a:cs typeface="Arial" panose="020B0604020202020204" pitchFamily="34" charset="0"/>
              </a:rPr>
              <a:t>degree view of workplace injuries, tackling both current challenges and emerging solutions. The conference features our unique “</a:t>
            </a:r>
            <a:r>
              <a:rPr lang="en-US" sz="700" b="1" dirty="0">
                <a:effectLst/>
                <a:latin typeface="Century Gothic" panose="020B0502020202020204" pitchFamily="34" charset="0"/>
                <a:ea typeface="Times New Roman" panose="02020603050405020304" pitchFamily="18" charset="0"/>
                <a:cs typeface="Arial" panose="020B0604020202020204" pitchFamily="34" charset="0"/>
              </a:rPr>
              <a:t>Fast-Focused-Fun</a:t>
            </a:r>
            <a:r>
              <a:rPr lang="en-US" sz="700" dirty="0">
                <a:effectLst/>
                <a:latin typeface="Century Gothic" panose="020B0502020202020204" pitchFamily="34" charset="0"/>
                <a:ea typeface="Times New Roman" panose="02020603050405020304" pitchFamily="18" charset="0"/>
                <a:cs typeface="Arial" panose="020B0604020202020204" pitchFamily="34" charset="0"/>
              </a:rPr>
              <a:t>” format, where attendees will experience more than </a:t>
            </a:r>
            <a:r>
              <a:rPr lang="en-US" sz="700" b="1" dirty="0">
                <a:effectLst/>
                <a:latin typeface="Century Gothic" panose="020B0502020202020204" pitchFamily="34" charset="0"/>
                <a:ea typeface="Times New Roman" panose="02020603050405020304" pitchFamily="18" charset="0"/>
                <a:cs typeface="Arial" panose="020B0604020202020204" pitchFamily="34" charset="0"/>
              </a:rPr>
              <a:t>55 high-yield presentations.</a:t>
            </a:r>
          </a:p>
          <a:p>
            <a:pPr marL="0" marR="0">
              <a:lnSpc>
                <a:spcPts val="1120"/>
              </a:lnSpc>
              <a:spcBef>
                <a:spcPts val="0"/>
              </a:spcBef>
              <a:spcAft>
                <a:spcPts val="1000"/>
              </a:spcAft>
            </a:pPr>
            <a:r>
              <a:rPr kumimoji="0" lang="en-US" sz="700" b="0" i="0" u="none" strike="noStrike" cap="none" normalizeH="0" baseline="0" dirty="0">
                <a:ln>
                  <a:noFill/>
                </a:ln>
                <a:solidFill>
                  <a:srgbClr val="000000"/>
                </a:solidFill>
                <a:effectLst/>
                <a:latin typeface="Century Gothic" panose="020B0502020202020204" pitchFamily="34" charset="0"/>
                <a:ea typeface="Times New Roman" pitchFamily="18" charset="0"/>
                <a:cs typeface="Times New Roman" pitchFamily="18" charset="0"/>
              </a:rPr>
              <a:t>A sampling of attendees include</a:t>
            </a:r>
            <a:r>
              <a:rPr lang="en-US" sz="700" dirty="0">
                <a:latin typeface="Century Gothic" panose="020B0502020202020204" pitchFamily="34" charset="0"/>
                <a:ea typeface="Times New Roman" pitchFamily="18" charset="0"/>
                <a:cs typeface="Arial" pitchFamily="34" charset="0"/>
              </a:rPr>
              <a:t> attorneys, case managers, court judges, HR professionals, occupational health professionals, insurance professionals, nurses and nurse practitioners, occupational therapists, pain management specialists, physical therapists, orthopedic surgeons, rehab medicine specialists, spine specialists, and more! </a:t>
            </a:r>
          </a:p>
          <a:p>
            <a:pPr marL="0" marR="0">
              <a:lnSpc>
                <a:spcPts val="1120"/>
              </a:lnSpc>
              <a:spcBef>
                <a:spcPts val="0"/>
              </a:spcBef>
              <a:spcAft>
                <a:spcPts val="1000"/>
              </a:spcAft>
            </a:pPr>
            <a:r>
              <a:rPr lang="en-US" sz="700" dirty="0">
                <a:latin typeface="Century Gothic" panose="020B0502020202020204" pitchFamily="34" charset="0"/>
                <a:ea typeface="Times New Roman" pitchFamily="18" charset="0"/>
                <a:cs typeface="Arial" pitchFamily="34" charset="0"/>
              </a:rPr>
              <a:t>We hope to see you there!</a:t>
            </a:r>
          </a:p>
          <a:p>
            <a:pPr marL="0" marR="0" lvl="0" indent="0" algn="l" defTabSz="914400" rtl="0" eaLnBrk="0" fontAlgn="base" latinLnBrk="0" hangingPunct="0">
              <a:lnSpc>
                <a:spcPct val="100000"/>
              </a:lnSpc>
              <a:spcBef>
                <a:spcPct val="0"/>
              </a:spcBef>
              <a:spcAft>
                <a:spcPct val="0"/>
              </a:spcAft>
              <a:buClrTx/>
              <a:buSzTx/>
              <a:buFontTx/>
              <a:buNone/>
              <a:tabLst/>
            </a:pPr>
            <a:r>
              <a:rPr lang="en-US" sz="700" dirty="0">
                <a:latin typeface="Century Gothic" panose="020B0502020202020204" pitchFamily="34" charset="0"/>
                <a:ea typeface="Times New Roman" pitchFamily="18" charset="0"/>
                <a:cs typeface="Arial" pitchFamily="34" charset="0"/>
              </a:rPr>
              <a:t>Sincerely,  </a:t>
            </a:r>
            <a:endParaRPr kumimoji="0" lang="en-US" sz="700" b="0" i="0" u="none" strike="noStrike" cap="none" normalizeH="0" baseline="0" dirty="0">
              <a:ln>
                <a:noFill/>
              </a:ln>
              <a:solidFill>
                <a:schemeClr val="tx1"/>
              </a:solidFill>
              <a:effectLst/>
              <a:latin typeface="Century Gothic" panose="020B0502020202020204" pitchFamily="34" charset="0"/>
              <a:cs typeface="Arial" pitchFamily="34" charset="0"/>
            </a:endParaRPr>
          </a:p>
        </p:txBody>
      </p:sp>
      <p:pic>
        <p:nvPicPr>
          <p:cNvPr id="1026" name="Picture 2" descr="Tony Tannoury, MD"/>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6182" y="5807363"/>
            <a:ext cx="468502" cy="593437"/>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3"/>
          <p:cNvSpPr>
            <a:spLocks noChangeArrowheads="1"/>
          </p:cNvSpPr>
          <p:nvPr/>
        </p:nvSpPr>
        <p:spPr bwMode="auto">
          <a:xfrm>
            <a:off x="152400" y="6394846"/>
            <a:ext cx="100024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dirty="0">
                <a:ln>
                  <a:noFill/>
                </a:ln>
                <a:solidFill>
                  <a:srgbClr val="000000"/>
                </a:solidFill>
                <a:effectLst/>
                <a:latin typeface="Century Gothic" panose="020B0502020202020204" pitchFamily="34" charset="0"/>
                <a:ea typeface="Times New Roman" pitchFamily="18" charset="0"/>
                <a:cs typeface="Times New Roman" pitchFamily="18" charset="0"/>
              </a:rPr>
              <a:t>Tony Tannoury, MD</a:t>
            </a:r>
            <a:endParaRPr kumimoji="0" lang="en-US" sz="500" b="1" i="0" u="none" strike="noStrike" cap="none" normalizeH="0" baseline="0" dirty="0">
              <a:ln>
                <a:noFill/>
              </a:ln>
              <a:solidFill>
                <a:schemeClr val="tx1"/>
              </a:solidFill>
              <a:effectLst/>
              <a:latin typeface="Century Gothic" panose="020B0502020202020204"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rgbClr val="000000"/>
                </a:solidFill>
                <a:effectLst/>
                <a:latin typeface="Century Gothic" panose="020B0502020202020204" pitchFamily="34" charset="0"/>
                <a:ea typeface="Times New Roman" pitchFamily="18" charset="0"/>
                <a:cs typeface="Times New Roman" pitchFamily="18" charset="0"/>
              </a:rPr>
              <a:t>Program Chair</a:t>
            </a:r>
            <a:endParaRPr kumimoji="0" lang="en-US" sz="1200" b="0" i="0" u="none" strike="noStrike" cap="none" normalizeH="0" baseline="0" dirty="0">
              <a:ln>
                <a:noFill/>
              </a:ln>
              <a:solidFill>
                <a:schemeClr val="tx1"/>
              </a:solidFill>
              <a:effectLst/>
              <a:latin typeface="Century Gothic" panose="020B0502020202020204" pitchFamily="34" charset="0"/>
              <a:cs typeface="Arial" pitchFamily="34" charset="0"/>
            </a:endParaRPr>
          </a:p>
        </p:txBody>
      </p:sp>
      <p:pic>
        <p:nvPicPr>
          <p:cNvPr id="3" name="Picture 2" descr="Karen Huyck, MD, PhD, MPH">
            <a:extLst>
              <a:ext uri="{FF2B5EF4-FFF2-40B4-BE49-F238E27FC236}">
                <a16:creationId xmlns:a16="http://schemas.microsoft.com/office/drawing/2014/main" id="{03FD9693-3B94-4CCE-B8A7-F75A12E7002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03790" y="5834319"/>
            <a:ext cx="448810" cy="552382"/>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3">
            <a:extLst>
              <a:ext uri="{FF2B5EF4-FFF2-40B4-BE49-F238E27FC236}">
                <a16:creationId xmlns:a16="http://schemas.microsoft.com/office/drawing/2014/main" id="{635088BB-FE17-4CBD-B9E8-8A4CEE208E72}"/>
              </a:ext>
            </a:extLst>
          </p:cNvPr>
          <p:cNvSpPr>
            <a:spLocks noChangeArrowheads="1"/>
          </p:cNvSpPr>
          <p:nvPr/>
        </p:nvSpPr>
        <p:spPr bwMode="auto">
          <a:xfrm>
            <a:off x="1219200" y="6397823"/>
            <a:ext cx="140084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700" b="1" dirty="0">
                <a:latin typeface="Century Gothic" panose="020B0502020202020204" pitchFamily="34" charset="0"/>
              </a:rPr>
              <a:t>Karen Huyck, MD, PhD, MPH</a:t>
            </a:r>
          </a:p>
          <a:p>
            <a:pPr lvl="0" fontAlgn="base">
              <a:spcBef>
                <a:spcPct val="0"/>
              </a:spcBef>
              <a:spcAft>
                <a:spcPct val="0"/>
              </a:spcAft>
            </a:pPr>
            <a:r>
              <a:rPr kumimoji="0" lang="en-US" sz="700" b="0" i="0" u="none" strike="noStrike" cap="none" normalizeH="0" baseline="0" dirty="0">
                <a:ln>
                  <a:noFill/>
                </a:ln>
                <a:solidFill>
                  <a:srgbClr val="000000"/>
                </a:solidFill>
                <a:effectLst/>
                <a:latin typeface="Century Gothic" panose="020B0502020202020204" pitchFamily="34" charset="0"/>
                <a:ea typeface="Times New Roman" pitchFamily="18" charset="0"/>
                <a:cs typeface="Times New Roman" pitchFamily="18" charset="0"/>
              </a:rPr>
              <a:t>Activity Director</a:t>
            </a:r>
            <a:endParaRPr kumimoji="0" lang="en-US" sz="700" b="0" i="0" u="none" strike="noStrike" cap="none" normalizeH="0" baseline="0" dirty="0">
              <a:ln>
                <a:noFill/>
              </a:ln>
              <a:solidFill>
                <a:schemeClr val="tx1"/>
              </a:solidFill>
              <a:effectLst/>
              <a:latin typeface="Century Gothic" panose="020B0502020202020204" pitchFamily="34" charset="0"/>
              <a:cs typeface="Arial" pitchFamily="34" charset="0"/>
            </a:endParaRPr>
          </a:p>
        </p:txBody>
      </p:sp>
      <p:pic>
        <p:nvPicPr>
          <p:cNvPr id="6" name="Picture 5">
            <a:extLst>
              <a:ext uri="{FF2B5EF4-FFF2-40B4-BE49-F238E27FC236}">
                <a16:creationId xmlns:a16="http://schemas.microsoft.com/office/drawing/2014/main" id="{EC2BBEAD-ADEB-4099-9962-585CED9971E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33400" y="381000"/>
            <a:ext cx="1478507" cy="990600"/>
          </a:xfrm>
          <a:prstGeom prst="rect">
            <a:avLst/>
          </a:prstGeom>
          <a:ln>
            <a:noFill/>
          </a:ln>
          <a:effectLst>
            <a:softEdge rad="112500"/>
          </a:effectLst>
        </p:spPr>
      </p:pic>
      <p:pic>
        <p:nvPicPr>
          <p:cNvPr id="8" name="Picture 7">
            <a:extLst>
              <a:ext uri="{FF2B5EF4-FFF2-40B4-BE49-F238E27FC236}">
                <a16:creationId xmlns:a16="http://schemas.microsoft.com/office/drawing/2014/main" id="{0A979515-A422-4AAE-9F7F-8B98013662D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086600" y="381000"/>
            <a:ext cx="1598202" cy="1066800"/>
          </a:xfrm>
          <a:prstGeom prst="rect">
            <a:avLst/>
          </a:prstGeom>
          <a:ln>
            <a:noFill/>
          </a:ln>
          <a:effectLst>
            <a:softEdge rad="112500"/>
          </a:effectLst>
        </p:spPr>
      </p:pic>
    </p:spTree>
    <p:extLst>
      <p:ext uri="{BB962C8B-B14F-4D97-AF65-F5344CB8AC3E}">
        <p14:creationId xmlns:p14="http://schemas.microsoft.com/office/powerpoint/2010/main" val="278986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912</TotalTime>
  <Words>389</Words>
  <Application>Microsoft Office PowerPoint</Application>
  <PresentationFormat>On-screen Show (4:3)</PresentationFormat>
  <Paragraphs>49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Candara</vt:lpstr>
      <vt:lpstr>Century Gothic</vt:lpstr>
      <vt:lpstr>Office Theme</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Cappy</dc:creator>
  <cp:lastModifiedBy>Michela Capobianco</cp:lastModifiedBy>
  <cp:revision>109</cp:revision>
  <cp:lastPrinted>2021-11-24T19:30:14Z</cp:lastPrinted>
  <dcterms:created xsi:type="dcterms:W3CDTF">2012-12-04T01:35:48Z</dcterms:created>
  <dcterms:modified xsi:type="dcterms:W3CDTF">2022-12-01T21:04:35Z</dcterms:modified>
</cp:coreProperties>
</file>